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64" r:id="rId4"/>
    <p:sldId id="265" r:id="rId5"/>
    <p:sldId id="266" r:id="rId6"/>
    <p:sldId id="267" r:id="rId7"/>
    <p:sldId id="295" r:id="rId8"/>
    <p:sldId id="268" r:id="rId9"/>
    <p:sldId id="269" r:id="rId10"/>
    <p:sldId id="270" r:id="rId11"/>
    <p:sldId id="271" r:id="rId12"/>
    <p:sldId id="272" r:id="rId13"/>
    <p:sldId id="273" r:id="rId14"/>
    <p:sldId id="296" r:id="rId15"/>
    <p:sldId id="274" r:id="rId16"/>
    <p:sldId id="297" r:id="rId17"/>
    <p:sldId id="298" r:id="rId18"/>
    <p:sldId id="275" r:id="rId19"/>
    <p:sldId id="299" r:id="rId20"/>
    <p:sldId id="276" r:id="rId21"/>
    <p:sldId id="277" r:id="rId22"/>
    <p:sldId id="302" r:id="rId23"/>
    <p:sldId id="278" r:id="rId24"/>
    <p:sldId id="279" r:id="rId25"/>
    <p:sldId id="300" r:id="rId26"/>
    <p:sldId id="301" r:id="rId27"/>
    <p:sldId id="280" r:id="rId28"/>
    <p:sldId id="303" r:id="rId29"/>
    <p:sldId id="281" r:id="rId30"/>
    <p:sldId id="282" r:id="rId31"/>
    <p:sldId id="283" r:id="rId32"/>
    <p:sldId id="284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58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219B9C-45AA-4F3F-AB69-C3A4B459E242}" type="datetimeFigureOut">
              <a:rPr lang="en-US"/>
              <a:pPr>
                <a:defRPr/>
              </a:pPr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72F26B-D740-449F-B188-B3A04047F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CC93AF-2761-4E8E-8B2F-7A3995139E76}" type="datetimeFigureOut">
              <a:rPr lang="en-US"/>
              <a:pPr>
                <a:defRPr/>
              </a:pPr>
              <a:t>9/20/2012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A8E66E-3EBF-4B7C-BFC6-54DFD56CC8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3048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D1EAEE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0946F-D7BE-4076-9C60-E37F6ED54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A2936-3A67-48F7-814F-3F90894041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B857D-9482-451A-A90E-3BE608138E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1B4C6-BD6E-4C7A-98F6-E888621EAF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9B143-23EC-4AB0-9EC3-E1ABDA1BFB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6643B-96E2-46C6-8053-7160775E53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69417-0EB1-45B0-AD09-344A7313FC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FA6F8-E3F4-49D7-93DF-7C22678B81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2CF6-341C-4EB0-849C-B2AB3AA25D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8EBB-9C81-4AC6-BCCE-D775A339A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715B-200A-4C96-ADD3-BC81345126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B402B-D72D-48EC-8747-45BC5E3FC6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AAE110-8E94-4946-B6B2-EF79987AF7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2105025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z="4800" smtClean="0"/>
              <a:t>The Organizational Context:</a:t>
            </a:r>
            <a:br>
              <a:rPr lang="en-US" sz="4800" smtClean="0"/>
            </a:br>
            <a:r>
              <a:rPr lang="en-US" sz="4800" smtClean="0"/>
              <a:t>Strategy, Structure, and Culture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02-0</a:t>
            </a:r>
            <a:fld id="{8B6173AC-B29F-498E-B4F1-7F307F591C94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Managing Stakeholders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Assess the environment</a:t>
            </a:r>
          </a:p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Identify the goals of the principal actors</a:t>
            </a:r>
          </a:p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Assess your own capabilities</a:t>
            </a:r>
          </a:p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Define the problem</a:t>
            </a:r>
          </a:p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Develop solutions</a:t>
            </a:r>
          </a:p>
          <a:p>
            <a:pPr marL="533400" indent="-533400" eaLnBrk="1" hangingPunct="1">
              <a:lnSpc>
                <a:spcPct val="135000"/>
              </a:lnSpc>
              <a:buFontTx/>
              <a:buAutoNum type="arabicPeriod"/>
            </a:pPr>
            <a:r>
              <a:rPr lang="en-US" smtClean="0"/>
              <a:t>Test and refine the solutions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ADCBEE94-8263-4F18-815B-10EEC59BEAE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382000" cy="1143000"/>
          </a:xfrm>
        </p:spPr>
        <p:txBody>
          <a:bodyPr/>
          <a:lstStyle/>
          <a:p>
            <a:pPr eaLnBrk="1" hangingPunct="1"/>
            <a:r>
              <a:rPr lang="en-US" smtClean="0"/>
              <a:t>Project Stakeholder Management Cycle</a:t>
            </a:r>
          </a:p>
        </p:txBody>
      </p:sp>
      <p:grpSp>
        <p:nvGrpSpPr>
          <p:cNvPr id="26626" name="Group 23"/>
          <p:cNvGrpSpPr>
            <a:grpSpLocks/>
          </p:cNvGrpSpPr>
          <p:nvPr/>
        </p:nvGrpSpPr>
        <p:grpSpPr bwMode="auto">
          <a:xfrm>
            <a:off x="574675" y="1257300"/>
            <a:ext cx="7677150" cy="5164138"/>
            <a:chOff x="574675" y="495300"/>
            <a:chExt cx="7677150" cy="5926138"/>
          </a:xfrm>
        </p:grpSpPr>
        <p:sp>
          <p:nvSpPr>
            <p:cNvPr id="25" name="Circular Arrow 24"/>
            <p:cNvSpPr/>
            <p:nvPr/>
          </p:nvSpPr>
          <p:spPr>
            <a:xfrm>
              <a:off x="2743200" y="2612168"/>
              <a:ext cx="3200400" cy="304778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26630" name="Group 18"/>
            <p:cNvGrpSpPr>
              <a:grpSpLocks/>
            </p:cNvGrpSpPr>
            <p:nvPr/>
          </p:nvGrpSpPr>
          <p:grpSpPr bwMode="auto">
            <a:xfrm>
              <a:off x="5565775" y="1454150"/>
              <a:ext cx="1974850" cy="1524000"/>
              <a:chOff x="6400800" y="1524000"/>
              <a:chExt cx="1973617" cy="1524000"/>
            </a:xfrm>
          </p:grpSpPr>
          <p:sp>
            <p:nvSpPr>
              <p:cNvPr id="26649" name="TextBox 4"/>
              <p:cNvSpPr txBox="1">
                <a:spLocks noChangeArrowheads="1"/>
              </p:cNvSpPr>
              <p:nvPr/>
            </p:nvSpPr>
            <p:spPr bwMode="auto">
              <a:xfrm>
                <a:off x="6400800" y="1993613"/>
                <a:ext cx="197361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2. Gather information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on stakeholders</a:t>
                </a: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6400800" y="1523388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1" name="Group 23"/>
            <p:cNvGrpSpPr>
              <a:grpSpLocks/>
            </p:cNvGrpSpPr>
            <p:nvPr/>
          </p:nvGrpSpPr>
          <p:grpSpPr bwMode="auto">
            <a:xfrm>
              <a:off x="1092200" y="1454150"/>
              <a:ext cx="1973263" cy="1524000"/>
              <a:chOff x="953101" y="1676400"/>
              <a:chExt cx="1973617" cy="1524000"/>
            </a:xfrm>
          </p:grpSpPr>
          <p:sp>
            <p:nvSpPr>
              <p:cNvPr id="26647" name="TextBox 9"/>
              <p:cNvSpPr txBox="1">
                <a:spLocks noChangeArrowheads="1"/>
              </p:cNvSpPr>
              <p:nvPr/>
            </p:nvSpPr>
            <p:spPr bwMode="auto">
              <a:xfrm>
                <a:off x="1219199" y="1899791"/>
                <a:ext cx="1441420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7. Implement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management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strategy </a:t>
                </a: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953101" y="1675788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2" name="Group 20"/>
            <p:cNvGrpSpPr>
              <a:grpSpLocks/>
            </p:cNvGrpSpPr>
            <p:nvPr/>
          </p:nvGrpSpPr>
          <p:grpSpPr bwMode="auto">
            <a:xfrm>
              <a:off x="4724400" y="4897438"/>
              <a:ext cx="1973263" cy="1524000"/>
              <a:chOff x="5175519" y="4682698"/>
              <a:chExt cx="1973617" cy="1524000"/>
            </a:xfrm>
          </p:grpSpPr>
          <p:sp>
            <p:nvSpPr>
              <p:cNvPr id="26645" name="TextBox 6"/>
              <p:cNvSpPr txBox="1">
                <a:spLocks noChangeArrowheads="1"/>
              </p:cNvSpPr>
              <p:nvPr/>
            </p:nvSpPr>
            <p:spPr bwMode="auto">
              <a:xfrm>
                <a:off x="5421579" y="4906089"/>
                <a:ext cx="1481496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4. Determine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strengths and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weaknesses </a:t>
                </a: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175519" y="4681897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3" name="Group 21"/>
            <p:cNvGrpSpPr>
              <a:grpSpLocks/>
            </p:cNvGrpSpPr>
            <p:nvPr/>
          </p:nvGrpSpPr>
          <p:grpSpPr bwMode="auto">
            <a:xfrm>
              <a:off x="1981200" y="4897438"/>
              <a:ext cx="1973263" cy="1524000"/>
              <a:chOff x="2278411" y="4682698"/>
              <a:chExt cx="1973617" cy="1524000"/>
            </a:xfrm>
          </p:grpSpPr>
          <p:sp>
            <p:nvSpPr>
              <p:cNvPr id="26643" name="TextBox 7"/>
              <p:cNvSpPr txBox="1">
                <a:spLocks noChangeArrowheads="1"/>
              </p:cNvSpPr>
              <p:nvPr/>
            </p:nvSpPr>
            <p:spPr bwMode="auto">
              <a:xfrm>
                <a:off x="2570157" y="5029200"/>
                <a:ext cx="1390124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5. Identify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 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strategy </a:t>
                </a: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2278411" y="4681897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4" name="Group 22"/>
            <p:cNvGrpSpPr>
              <a:grpSpLocks/>
            </p:cNvGrpSpPr>
            <p:nvPr/>
          </p:nvGrpSpPr>
          <p:grpSpPr bwMode="auto">
            <a:xfrm>
              <a:off x="574675" y="3333750"/>
              <a:ext cx="1973263" cy="1524000"/>
              <a:chOff x="520805" y="3158698"/>
              <a:chExt cx="1973617" cy="1524000"/>
            </a:xfrm>
          </p:grpSpPr>
          <p:sp>
            <p:nvSpPr>
              <p:cNvPr id="26641" name="TextBox 8"/>
              <p:cNvSpPr txBox="1">
                <a:spLocks noChangeArrowheads="1"/>
              </p:cNvSpPr>
              <p:nvPr/>
            </p:nvSpPr>
            <p:spPr bwMode="auto">
              <a:xfrm>
                <a:off x="838199" y="3505200"/>
                <a:ext cx="1338828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6. Predict 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behavior </a:t>
                </a: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520805" y="3158527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5" name="Group 19"/>
            <p:cNvGrpSpPr>
              <a:grpSpLocks/>
            </p:cNvGrpSpPr>
            <p:nvPr/>
          </p:nvGrpSpPr>
          <p:grpSpPr bwMode="auto">
            <a:xfrm>
              <a:off x="6276975" y="3333750"/>
              <a:ext cx="1974850" cy="1524000"/>
              <a:chOff x="6310345" y="3158698"/>
              <a:chExt cx="1973617" cy="1524000"/>
            </a:xfrm>
          </p:grpSpPr>
          <p:sp>
            <p:nvSpPr>
              <p:cNvPr id="26639" name="TextBox 5"/>
              <p:cNvSpPr txBox="1">
                <a:spLocks noChangeArrowheads="1"/>
              </p:cNvSpPr>
              <p:nvPr/>
            </p:nvSpPr>
            <p:spPr bwMode="auto">
              <a:xfrm>
                <a:off x="6553199" y="3505200"/>
                <a:ext cx="1487908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3. Identify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stakeholders’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mission</a:t>
                </a: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6310345" y="3158527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6636" name="Group 17"/>
            <p:cNvGrpSpPr>
              <a:grpSpLocks/>
            </p:cNvGrpSpPr>
            <p:nvPr/>
          </p:nvGrpSpPr>
          <p:grpSpPr bwMode="auto">
            <a:xfrm>
              <a:off x="3355975" y="495300"/>
              <a:ext cx="1974850" cy="1524000"/>
              <a:chOff x="3356591" y="495848"/>
              <a:chExt cx="1973617" cy="1524000"/>
            </a:xfrm>
          </p:grpSpPr>
          <p:sp>
            <p:nvSpPr>
              <p:cNvPr id="26637" name="TextBox 3"/>
              <p:cNvSpPr txBox="1">
                <a:spLocks noChangeArrowheads="1"/>
              </p:cNvSpPr>
              <p:nvPr/>
            </p:nvSpPr>
            <p:spPr bwMode="auto">
              <a:xfrm>
                <a:off x="3617078" y="965461"/>
                <a:ext cx="145264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1. Identify </a:t>
                </a:r>
              </a:p>
              <a:p>
                <a:r>
                  <a:rPr lang="en-US" sz="1600">
                    <a:latin typeface="Times New Roman" pitchFamily="18" charset="0"/>
                    <a:cs typeface="Times New Roman" pitchFamily="18" charset="0"/>
                  </a:rPr>
                  <a:t>    Stakeholders</a:t>
                </a: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356591" y="495848"/>
                <a:ext cx="1973617" cy="152480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26627" name="TextBox 1"/>
          <p:cNvSpPr txBox="1">
            <a:spLocks noChangeArrowheads="1"/>
          </p:cNvSpPr>
          <p:nvPr/>
        </p:nvSpPr>
        <p:spPr bwMode="auto">
          <a:xfrm>
            <a:off x="7264400" y="5757863"/>
            <a:ext cx="1223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97E6F8F6-6B4A-48AC-A39C-3C096F24EE3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Organizational Structure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21188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Consists of three key elements:</a:t>
            </a:r>
          </a:p>
          <a:p>
            <a:pPr marL="381000" indent="-381000"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en-US" sz="2400" smtClean="0"/>
              <a:t>Designates formal reporting relationships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number of levels in the hierarchy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span of control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 startAt="2"/>
            </a:pPr>
            <a:r>
              <a:rPr lang="en-US" sz="2400" smtClean="0"/>
              <a:t>Identifies groupings of: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individuals into departments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departments into the total organization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 startAt="3"/>
            </a:pPr>
            <a:r>
              <a:rPr lang="en-US" sz="2400" smtClean="0"/>
              <a:t>Design of systems for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effective communication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coordination</a:t>
            </a:r>
          </a:p>
          <a:p>
            <a:pPr marL="800100" lvl="1" indent="-342900" eaLnBrk="1" hangingPunct="1">
              <a:lnSpc>
                <a:spcPct val="80000"/>
              </a:lnSpc>
            </a:pPr>
            <a:r>
              <a:rPr lang="en-US" smtClean="0"/>
              <a:t>integration across departments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DDC50A03-076E-473C-B8A5-E4FCA0CEB28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Forms of Organization Structure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Functional organizations </a:t>
            </a:r>
            <a:r>
              <a:rPr lang="en-US" smtClean="0"/>
              <a:t>– group people performing similar activities into </a:t>
            </a:r>
            <a:r>
              <a:rPr lang="en-US" b="1" i="1" smtClean="0">
                <a:solidFill>
                  <a:srgbClr val="FF0000"/>
                </a:solidFill>
              </a:rPr>
              <a:t>departments</a:t>
            </a:r>
          </a:p>
          <a:p>
            <a:pPr eaLnBrk="1" hangingPunct="1"/>
            <a:endParaRPr lang="en-US" b="1" i="1" smtClean="0"/>
          </a:p>
          <a:p>
            <a:pPr eaLnBrk="1" hangingPunct="1"/>
            <a:r>
              <a:rPr lang="en-US" i="1" smtClean="0"/>
              <a:t>Project organizations </a:t>
            </a:r>
            <a:r>
              <a:rPr lang="en-US" smtClean="0"/>
              <a:t>– group people into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b="1" i="1" smtClean="0">
                <a:solidFill>
                  <a:srgbClr val="FF0000"/>
                </a:solidFill>
              </a:rPr>
              <a:t>project teams</a:t>
            </a:r>
            <a:r>
              <a:rPr lang="en-US" smtClean="0"/>
              <a:t> on temporary assignments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i="1" smtClean="0"/>
              <a:t>Matrix organizations </a:t>
            </a:r>
            <a:r>
              <a:rPr lang="en-US" smtClean="0"/>
              <a:t>– create a dual hierarchy in which </a:t>
            </a:r>
            <a:r>
              <a:rPr lang="en-US" b="1" i="1" smtClean="0">
                <a:solidFill>
                  <a:srgbClr val="FF0000"/>
                </a:solidFill>
              </a:rPr>
              <a:t>functions and projects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/>
              <a:t>have equal prominence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996B410A-1115-4358-B09F-14DA169F664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 descr="FG_02_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296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Functional Organizational Structure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5A6683CB-2998-45D7-82CD-C35D5D542F1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7216775" y="63246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pPr eaLnBrk="1" hangingPunct="1"/>
            <a:r>
              <a:rPr lang="en-US" smtClean="0"/>
              <a:t>Functional Structures</a:t>
            </a:r>
          </a:p>
        </p:txBody>
      </p:sp>
      <p:graphicFrame>
        <p:nvGraphicFramePr>
          <p:cNvPr id="18484" name="Group 5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53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Weaknesses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8163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Firm’s design maintained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Fosters development of in-depth knowledge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career paths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team members remain connected with their functional group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Functional siloing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Lack of customer focus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Projects may take longer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Projects may be sub-optimized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610A4A85-B249-4FE3-9764-32A17FC8147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 descr="FG_02_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27163"/>
            <a:ext cx="82296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Silo </a:t>
            </a:r>
            <a:r>
              <a:rPr lang="en-US" dirty="0"/>
              <a:t>Effect Found in Functional Structures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F6FBA282-4D1B-452D-9986-E057785634D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7000875" y="64008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2.7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FG_02_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41475"/>
            <a:ext cx="82296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Project Organizational Structure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39630C07-11E0-49BA-B75F-C44B0942B19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7294563" y="60960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2.8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Project Structures</a:t>
            </a:r>
          </a:p>
        </p:txBody>
      </p:sp>
      <p:graphicFrame>
        <p:nvGraphicFramePr>
          <p:cNvPr id="19503" name="Group 47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229600" cy="54419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22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Weaknesses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4493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manager sole authority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Improved communication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Effective decision-making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Creation of project management experts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Rapid response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Expensive to set up and maintain teams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Chance of loyalty to the project rather than the firm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pool of specific knowledge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Workers unassigned at project end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636FDBCA-9BFF-418B-A3D7-E450C3D743F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FG_02_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81819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Matrix Organizational Structure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BBBAAA20-7D08-4024-8C49-59134013EE5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4820" name="TextBox 3"/>
          <p:cNvSpPr txBox="1">
            <a:spLocks noChangeArrowheads="1"/>
          </p:cNvSpPr>
          <p:nvPr/>
        </p:nvSpPr>
        <p:spPr bwMode="auto">
          <a:xfrm>
            <a:off x="7596188" y="23622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2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After completing this chapter, students will be able to: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how effective project management contributes to achieving strategic objectives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three components of the corporate strategy model: formulation, implementation, and evaluation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See </a:t>
            </a:r>
            <a:r>
              <a:rPr lang="en-US" dirty="0"/>
              <a:t>the importance of identifying critical project stakeholders and managing them within the context of project development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the strengths and weaknesses of three basic forms of organizational structure and their implications for managing projects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/>
          <a:lstStyle/>
          <a:p>
            <a:pPr eaLnBrk="1" hangingPunct="1"/>
            <a:r>
              <a:rPr lang="en-US" smtClean="0"/>
              <a:t>Matrix Structures</a:t>
            </a:r>
          </a:p>
        </p:txBody>
      </p:sp>
      <p:graphicFrame>
        <p:nvGraphicFramePr>
          <p:cNvPr id="20529" name="Group 4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798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Strengths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Weaknesses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8388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Suited to dynamic environments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Equal emphasis on project management and functional efficiency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Promotes coordination across functional units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Maximizes scarce resources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Dual hierarchies mean two bosses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Negotiation required in order to share resources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Workers caught between competing project &amp; functional demands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376A6E07-6172-4DD2-ADD9-736F9AADAAA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Heavyweight Project Organizations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Organizations can sometimes gain tremendous benefit from creating a </a:t>
            </a:r>
            <a:r>
              <a:rPr lang="en-US" sz="2400" b="1" i="1" smtClean="0">
                <a:solidFill>
                  <a:srgbClr val="FF0000"/>
                </a:solidFill>
              </a:rPr>
              <a:t>fully-dedicated project organization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>
              <a:buFontTx/>
              <a:buNone/>
            </a:pPr>
            <a:r>
              <a:rPr lang="en-US" sz="2400" smtClean="0"/>
              <a:t>Lockheed Corporation’s “Skunkworks”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Project manager authority expanded</a:t>
            </a:r>
          </a:p>
          <a:p>
            <a:pPr eaLnBrk="1" hangingPunct="1"/>
            <a:r>
              <a:rPr lang="en-US" sz="2400" smtClean="0"/>
              <a:t>Functional alignment abandoned in favor of market opportunism</a:t>
            </a:r>
          </a:p>
          <a:p>
            <a:pPr eaLnBrk="1" hangingPunct="1"/>
            <a:r>
              <a:rPr lang="en-US" sz="2400" smtClean="0"/>
              <a:t>Focus on external customer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DA2BD935-D485-4990-8771-B8AAD51D416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3" descr="FG_02_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30400"/>
            <a:ext cx="82296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Manager’s Perceptions of Effectiveness of Various Structures on Project Success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03F357F3-F53C-45F2-9089-E7D96A7A960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7467600" y="6107113"/>
            <a:ext cx="1350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2.10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 Management Offices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Centralized units that oversee or improve the management of projects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z="2800" smtClean="0"/>
              <a:t>Resource centers for:</a:t>
            </a:r>
          </a:p>
          <a:p>
            <a:pPr lvl="1" eaLnBrk="1" hangingPunct="1"/>
            <a:r>
              <a:rPr lang="en-US" sz="2800" smtClean="0"/>
              <a:t>Technical details</a:t>
            </a:r>
          </a:p>
          <a:p>
            <a:pPr lvl="1" eaLnBrk="1" hangingPunct="1"/>
            <a:r>
              <a:rPr lang="en-US" sz="2800" smtClean="0"/>
              <a:t>Expertise</a:t>
            </a:r>
          </a:p>
          <a:p>
            <a:pPr lvl="1" eaLnBrk="1" hangingPunct="1"/>
            <a:r>
              <a:rPr lang="en-US" sz="2800" smtClean="0"/>
              <a:t>Repository</a:t>
            </a:r>
          </a:p>
          <a:p>
            <a:pPr lvl="1" eaLnBrk="1" hangingPunct="1"/>
            <a:r>
              <a:rPr lang="en-US" sz="2800" smtClean="0"/>
              <a:t>Center for excellence</a:t>
            </a:r>
          </a:p>
          <a:p>
            <a:pPr eaLnBrk="1" hangingPunct="1">
              <a:buFontTx/>
              <a:buNone/>
            </a:pPr>
            <a:endParaRPr lang="en-US" sz="32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AA68A7CE-2AC1-4B2A-8679-B024D250834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Forms of PMOs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Weather station – monitoring and tracking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Control tower – project management is a skill to be protected and supported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Resource pool – maintain and provide a cadre of skilled project professionals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BE9FA004-E2B5-42B5-BDB7-155E6B430D0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PMO Control Tower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smtClean="0"/>
              <a:t>Performs four functions: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800" smtClean="0"/>
              <a:t>Establishes standards for managing projects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800" smtClean="0"/>
              <a:t>Consults on how to follow these standards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800" smtClean="0"/>
              <a:t>Enforces the standards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800" smtClean="0"/>
              <a:t>Improves the standards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35F8C2CF-C450-4540-AD31-0C8FC717A6F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" descr="FG_02_0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674528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Alternative Levels of Project Offices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495C161F-F45C-4BD5-940B-3BFC1771E16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7010400" y="6096000"/>
            <a:ext cx="1335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2.11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Organizational Culture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The </a:t>
            </a:r>
            <a:r>
              <a:rPr lang="en-US" sz="2400" b="1" i="1" smtClean="0">
                <a:solidFill>
                  <a:srgbClr val="FF0000"/>
                </a:solidFill>
              </a:rPr>
              <a:t>unwritten</a:t>
            </a:r>
            <a:r>
              <a:rPr lang="en-US" sz="2400" b="1" smtClean="0">
                <a:solidFill>
                  <a:srgbClr val="FF0000"/>
                </a:solidFill>
              </a:rPr>
              <a:t> </a:t>
            </a:r>
            <a:r>
              <a:rPr lang="en-US" sz="2400" b="1" i="1" smtClean="0">
                <a:solidFill>
                  <a:srgbClr val="FF0000"/>
                </a:solidFill>
              </a:rPr>
              <a:t>rules </a:t>
            </a:r>
            <a:r>
              <a:rPr lang="en-US" sz="2400" smtClean="0"/>
              <a:t>of behavior, or norms that are used to </a:t>
            </a:r>
            <a:r>
              <a:rPr lang="en-US" sz="2400" b="1" i="1" smtClean="0">
                <a:solidFill>
                  <a:srgbClr val="FF0000"/>
                </a:solidFill>
              </a:rPr>
              <a:t>shape and guide behavior</a:t>
            </a:r>
            <a:r>
              <a:rPr lang="en-US" sz="2400" smtClean="0">
                <a:solidFill>
                  <a:srgbClr val="FF0000"/>
                </a:solidFill>
              </a:rPr>
              <a:t>,</a:t>
            </a:r>
            <a:r>
              <a:rPr lang="en-US" sz="2400" smtClean="0"/>
              <a:t> is shared by </a:t>
            </a:r>
            <a:r>
              <a:rPr lang="en-US" sz="2400" b="1" i="1" smtClean="0">
                <a:solidFill>
                  <a:srgbClr val="FF0000"/>
                </a:solidFill>
              </a:rPr>
              <a:t>some subset of organization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members and is </a:t>
            </a:r>
            <a:r>
              <a:rPr lang="en-US" sz="2400" b="1" i="1" smtClean="0">
                <a:solidFill>
                  <a:srgbClr val="FF0000"/>
                </a:solidFill>
              </a:rPr>
              <a:t>taught to all new members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of the company.</a:t>
            </a:r>
          </a:p>
          <a:p>
            <a:pPr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400" smtClean="0"/>
              <a:t>Unwritten</a:t>
            </a:r>
          </a:p>
          <a:p>
            <a:pPr eaLnBrk="1" hangingPunct="1"/>
            <a:r>
              <a:rPr lang="en-US" sz="2400" smtClean="0"/>
              <a:t>Rules of behavior</a:t>
            </a:r>
          </a:p>
          <a:p>
            <a:pPr eaLnBrk="1" hangingPunct="1"/>
            <a:r>
              <a:rPr lang="en-US" sz="2400" smtClean="0"/>
              <a:t>Held by some subset of the organization</a:t>
            </a:r>
          </a:p>
          <a:p>
            <a:pPr eaLnBrk="1" hangingPunct="1"/>
            <a:r>
              <a:rPr lang="en-US" sz="2400" smtClean="0"/>
              <a:t>Taught to all new members</a:t>
            </a:r>
          </a:p>
          <a:p>
            <a:pPr eaLnBrk="1" hangingPunct="1"/>
            <a:endParaRPr lang="en-US" sz="24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i="1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CF96753F-41A8-4670-B349-513A24F4479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Key Factors That Affect Culture Development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Technology</a:t>
            </a:r>
          </a:p>
          <a:p>
            <a:pPr eaLnBrk="1" hangingPunct="1"/>
            <a:r>
              <a:rPr lang="en-US" sz="2800" smtClean="0"/>
              <a:t>Environment</a:t>
            </a:r>
          </a:p>
          <a:p>
            <a:pPr eaLnBrk="1" hangingPunct="1"/>
            <a:r>
              <a:rPr lang="en-US" sz="2800" smtClean="0"/>
              <a:t>Geographical location</a:t>
            </a:r>
          </a:p>
          <a:p>
            <a:pPr eaLnBrk="1" hangingPunct="1"/>
            <a:r>
              <a:rPr lang="en-US" sz="2800" smtClean="0"/>
              <a:t>Reward systems</a:t>
            </a:r>
          </a:p>
          <a:p>
            <a:pPr eaLnBrk="1" hangingPunct="1"/>
            <a:r>
              <a:rPr lang="en-US" sz="2800" smtClean="0"/>
              <a:t>Rules and procedures</a:t>
            </a:r>
          </a:p>
          <a:p>
            <a:pPr eaLnBrk="1" hangingPunct="1"/>
            <a:r>
              <a:rPr lang="en-US" sz="2800" smtClean="0"/>
              <a:t>Key organizational members</a:t>
            </a:r>
          </a:p>
          <a:p>
            <a:pPr eaLnBrk="1" hangingPunct="1"/>
            <a:r>
              <a:rPr lang="en-US" sz="2800" smtClean="0"/>
              <a:t>Critical incidents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819B827B-6D33-41CA-B8F9-6BA9C17EA4A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Culture Affects Project Management 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70000"/>
              </a:lnSpc>
            </a:pPr>
            <a:r>
              <a:rPr lang="en-US" smtClean="0"/>
              <a:t>Departmental interaction</a:t>
            </a:r>
          </a:p>
          <a:p>
            <a:pPr eaLnBrk="1" hangingPunct="1">
              <a:lnSpc>
                <a:spcPct val="170000"/>
              </a:lnSpc>
            </a:pPr>
            <a:r>
              <a:rPr lang="en-US" smtClean="0"/>
              <a:t>Employee commitment to goals</a:t>
            </a:r>
          </a:p>
          <a:p>
            <a:pPr eaLnBrk="1" hangingPunct="1">
              <a:lnSpc>
                <a:spcPct val="170000"/>
              </a:lnSpc>
            </a:pPr>
            <a:r>
              <a:rPr lang="en-US" smtClean="0"/>
              <a:t>Project planning</a:t>
            </a:r>
          </a:p>
          <a:p>
            <a:pPr eaLnBrk="1" hangingPunct="1">
              <a:lnSpc>
                <a:spcPct val="170000"/>
              </a:lnSpc>
            </a:pPr>
            <a:r>
              <a:rPr lang="en-US" smtClean="0"/>
              <a:t>Performance evaluation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6B951789-8A8F-480E-8558-F3A14F22221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2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how companies can change their structure into a “heavyweight project organization” structure to facilitate effective project management practices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Identify </a:t>
            </a:r>
            <a:r>
              <a:rPr lang="en-US" dirty="0"/>
              <a:t>the characteristics of three forms of project management office (PMO</a:t>
            </a:r>
            <a:r>
              <a:rPr lang="en-US" dirty="0" smtClean="0"/>
              <a:t>).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key concepts of corporate culture and how cultures are formed</a:t>
            </a:r>
            <a:r>
              <a:rPr lang="en-US" dirty="0" smtClean="0"/>
              <a:t>.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the positive effects of a supportive organizational culture on project management practices versus those of a culture that works against project management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6082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Understand how effective project management contributes to achieving strategic objectives.</a:t>
            </a:r>
          </a:p>
          <a:p>
            <a:pPr eaLnBrk="1" hangingPunct="1"/>
            <a:r>
              <a:rPr lang="en-US" sz="2400" smtClean="0"/>
              <a:t>Recognize three components of the corporate strategy model: formulation, implementation, and evaluation.</a:t>
            </a:r>
          </a:p>
          <a:p>
            <a:pPr eaLnBrk="1" hangingPunct="1"/>
            <a:r>
              <a:rPr lang="en-US" sz="2400" smtClean="0"/>
              <a:t>See the importance of identifying critical project stakeholders and managing them within the context of project development.</a:t>
            </a:r>
          </a:p>
          <a:p>
            <a:pPr eaLnBrk="1" hangingPunct="1"/>
            <a:r>
              <a:rPr lang="en-US" sz="2400" smtClean="0"/>
              <a:t>Recognize the strengths and weaknesses of three basic forms of organizational structure and their implications for managing projects.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06EE6DD6-5384-4F7B-9FB0-19E56BAAF71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Understand how companies can change their structure into a “heavyweight project organization” structure to facilitate effective project management practices.</a:t>
            </a:r>
          </a:p>
          <a:p>
            <a:pPr eaLnBrk="1" hangingPunct="1"/>
            <a:r>
              <a:rPr lang="en-US" sz="2400" smtClean="0"/>
              <a:t>Identify the characteristics of three forms of project management office (PMO).</a:t>
            </a:r>
          </a:p>
          <a:p>
            <a:pPr eaLnBrk="1" hangingPunct="1"/>
            <a:r>
              <a:rPr lang="en-US" sz="2400" smtClean="0"/>
              <a:t>Understand key concepts of corporate culture and how cultures are formed.</a:t>
            </a:r>
          </a:p>
          <a:p>
            <a:pPr eaLnBrk="1" hangingPunct="1"/>
            <a:r>
              <a:rPr lang="en-US" sz="2400" smtClean="0"/>
              <a:t>Recognize the positive effects of a supportive organizational culture on project management practices versus those of a culture that works against project management.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A3F5AC74-DF5B-47AF-BB80-6E0EEF114A1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copy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</a:t>
            </a:r>
            <a:fld id="{F9BC673F-E9A6-46F6-ACE9-522E9D97EFF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Projects and Organizational Strategy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Strategic management – the science of formulating, implementing and evaluating </a:t>
            </a:r>
            <a:r>
              <a:rPr lang="en-US" b="1" i="1" smtClean="0">
                <a:solidFill>
                  <a:srgbClr val="FF0000"/>
                </a:solidFill>
              </a:rPr>
              <a:t>cross-functional decisions</a:t>
            </a:r>
            <a:r>
              <a:rPr lang="en-US" b="1" smtClean="0">
                <a:solidFill>
                  <a:srgbClr val="FF0000"/>
                </a:solidFill>
              </a:rPr>
              <a:t> </a:t>
            </a:r>
            <a:r>
              <a:rPr lang="en-US" smtClean="0"/>
              <a:t>that enable an </a:t>
            </a:r>
            <a:r>
              <a:rPr lang="en-US" b="1" i="1" smtClean="0">
                <a:solidFill>
                  <a:srgbClr val="FF0000"/>
                </a:solidFill>
              </a:rPr>
              <a:t>organization</a:t>
            </a:r>
            <a:r>
              <a:rPr lang="en-US" smtClean="0"/>
              <a:t> to achieve its </a:t>
            </a:r>
            <a:r>
              <a:rPr lang="en-US" b="1" i="1" smtClean="0">
                <a:solidFill>
                  <a:srgbClr val="FF0000"/>
                </a:solidFill>
              </a:rPr>
              <a:t>objectives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Consists of: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Developing vision and mission statements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Formulating, implementing and evaluating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Making cross functional decisions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Achieving objectives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</a:t>
            </a:r>
            <a:fld id="{BE265953-4935-4B6A-8297-56F8BEBAC23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Projects Reflect Strategy</a:t>
            </a:r>
          </a:p>
        </p:txBody>
      </p:sp>
      <p:graphicFrame>
        <p:nvGraphicFramePr>
          <p:cNvPr id="8254" name="Group 62"/>
          <p:cNvGraphicFramePr>
            <a:graphicFrameLocks noGrp="1"/>
          </p:cNvGraphicFramePr>
          <p:nvPr>
            <p:ph idx="1"/>
          </p:nvPr>
        </p:nvGraphicFramePr>
        <p:xfrm>
          <a:off x="358775" y="4097338"/>
          <a:ext cx="8229600" cy="2151062"/>
        </p:xfrm>
        <a:graphic>
          <a:graphicData uri="http://schemas.openxmlformats.org/drawingml/2006/table">
            <a:tbl>
              <a:tblPr/>
              <a:tblGrid>
                <a:gridCol w="4267200"/>
                <a:gridCol w="3962400"/>
              </a:tblGrid>
              <a:tr h="327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 firm wishing to…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…may have a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redevelop products or processes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reengineer products or processes.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changes strategic direction or product portfolio configuration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create new product lines.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improve cross-organizational communication &amp;  efficiency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 install an enterprise IT system.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9" name="Text Box 55"/>
          <p:cNvSpPr txBox="1">
            <a:spLocks noChangeArrowheads="1"/>
          </p:cNvSpPr>
          <p:nvPr/>
        </p:nvSpPr>
        <p:spPr bwMode="auto">
          <a:xfrm>
            <a:off x="468313" y="1592263"/>
            <a:ext cx="752475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>
                <a:latin typeface="Constantia" pitchFamily="18" charset="0"/>
              </a:rPr>
              <a:t>Projects are </a:t>
            </a:r>
            <a:r>
              <a:rPr lang="en-US" sz="2600" b="1" i="1">
                <a:solidFill>
                  <a:srgbClr val="FF0000"/>
                </a:solidFill>
                <a:latin typeface="Constantia" pitchFamily="18" charset="0"/>
              </a:rPr>
              <a:t>stepping stones</a:t>
            </a:r>
            <a:r>
              <a:rPr lang="en-US" sz="260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en-US" sz="2600">
                <a:latin typeface="Constantia" pitchFamily="18" charset="0"/>
              </a:rPr>
              <a:t>of corporate strategy</a:t>
            </a:r>
          </a:p>
          <a:p>
            <a:pPr>
              <a:spcBef>
                <a:spcPct val="50000"/>
              </a:spcBef>
            </a:pPr>
            <a:r>
              <a:rPr lang="en-US" sz="2600">
                <a:latin typeface="Constantia" pitchFamily="18" charset="0"/>
              </a:rPr>
              <a:t>The firm’s strategic development is a </a:t>
            </a:r>
            <a:r>
              <a:rPr lang="en-US" sz="2600" b="1" i="1">
                <a:solidFill>
                  <a:srgbClr val="FF0000"/>
                </a:solidFill>
                <a:latin typeface="Constantia" pitchFamily="18" charset="0"/>
              </a:rPr>
              <a:t>driving force</a:t>
            </a:r>
            <a:r>
              <a:rPr lang="en-US" sz="2600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en-US" sz="2600">
                <a:latin typeface="Constantia" pitchFamily="18" charset="0"/>
              </a:rPr>
              <a:t>behind project development</a:t>
            </a:r>
          </a:p>
          <a:p>
            <a:pPr>
              <a:spcBef>
                <a:spcPct val="50000"/>
              </a:spcBef>
            </a:pPr>
            <a:r>
              <a:rPr lang="en-US" sz="2600">
                <a:latin typeface="Constantia" pitchFamily="18" charset="0"/>
              </a:rPr>
              <a:t>Some examples include: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</a:t>
            </a:r>
            <a:fld id="{491CFA71-B740-4448-AF5D-49D83320ADE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Relationship of Strategic Elements</a:t>
            </a:r>
          </a:p>
        </p:txBody>
      </p:sp>
      <p:grpSp>
        <p:nvGrpSpPr>
          <p:cNvPr id="21506" name="Group 15"/>
          <p:cNvGrpSpPr>
            <a:grpSpLocks/>
          </p:cNvGrpSpPr>
          <p:nvPr/>
        </p:nvGrpSpPr>
        <p:grpSpPr bwMode="auto">
          <a:xfrm>
            <a:off x="838200" y="2041525"/>
            <a:ext cx="7162800" cy="3949700"/>
            <a:chOff x="2057400" y="1600200"/>
            <a:chExt cx="4343400" cy="3032125"/>
          </a:xfrm>
        </p:grpSpPr>
        <p:sp>
          <p:nvSpPr>
            <p:cNvPr id="17" name="Rectangle 16"/>
            <p:cNvSpPr/>
            <p:nvPr/>
          </p:nvSpPr>
          <p:spPr>
            <a:xfrm>
              <a:off x="2057400" y="4022975"/>
              <a:ext cx="990550" cy="6093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8" name="Straight Connector 17"/>
            <p:cNvCxnSpPr>
              <a:stCxn id="34" idx="2"/>
              <a:endCxn id="32" idx="0"/>
            </p:cNvCxnSpPr>
            <p:nvPr/>
          </p:nvCxnSpPr>
          <p:spPr>
            <a:xfrm>
              <a:off x="4214661" y="2222956"/>
              <a:ext cx="14439" cy="5837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11" name="Straight Connector 18"/>
            <p:cNvCxnSpPr>
              <a:cxnSpLocks noChangeShapeType="1"/>
              <a:stCxn id="32" idx="2"/>
              <a:endCxn id="30" idx="0"/>
            </p:cNvCxnSpPr>
            <p:nvPr/>
          </p:nvCxnSpPr>
          <p:spPr bwMode="auto">
            <a:xfrm flipH="1">
              <a:off x="4214813" y="3441700"/>
              <a:ext cx="14287" cy="568325"/>
            </a:xfrm>
            <a:prstGeom prst="line">
              <a:avLst/>
            </a:prstGeom>
            <a:noFill/>
            <a:ln w="9525" algn="ctr">
              <a:solidFill>
                <a:srgbClr val="4A7EBB"/>
              </a:solidFill>
              <a:round/>
              <a:headEnd/>
              <a:tailEnd/>
            </a:ln>
          </p:spPr>
        </p:cxnSp>
        <p:cxnSp>
          <p:nvCxnSpPr>
            <p:cNvPr id="20" name="Straight Connector 19"/>
            <p:cNvCxnSpPr/>
            <p:nvPr/>
          </p:nvCxnSpPr>
          <p:spPr>
            <a:xfrm>
              <a:off x="2553156" y="3710988"/>
              <a:ext cx="335188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17" idx="0"/>
            </p:cNvCxnSpPr>
            <p:nvPr/>
          </p:nvCxnSpPr>
          <p:spPr>
            <a:xfrm>
              <a:off x="2553156" y="3710988"/>
              <a:ext cx="0" cy="311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8" idx="0"/>
            </p:cNvCxnSpPr>
            <p:nvPr/>
          </p:nvCxnSpPr>
          <p:spPr>
            <a:xfrm>
              <a:off x="5905044" y="3710988"/>
              <a:ext cx="0" cy="3119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15" name="Group 19"/>
            <p:cNvGrpSpPr>
              <a:grpSpLocks/>
            </p:cNvGrpSpPr>
            <p:nvPr/>
          </p:nvGrpSpPr>
          <p:grpSpPr bwMode="auto">
            <a:xfrm>
              <a:off x="3719513" y="1600200"/>
              <a:ext cx="990600" cy="609600"/>
              <a:chOff x="3720193" y="1600200"/>
              <a:chExt cx="990600" cy="6096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3720548" y="1600200"/>
                <a:ext cx="990549" cy="6093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1527" name="TextBox 18"/>
              <p:cNvSpPr txBox="1">
                <a:spLocks noChangeArrowheads="1"/>
              </p:cNvSpPr>
              <p:nvPr/>
            </p:nvSpPr>
            <p:spPr bwMode="auto">
              <a:xfrm>
                <a:off x="3983566" y="1751112"/>
                <a:ext cx="463854" cy="236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Mission</a:t>
                </a:r>
              </a:p>
            </p:txBody>
          </p:sp>
        </p:grpSp>
        <p:grpSp>
          <p:nvGrpSpPr>
            <p:cNvPr id="21516" name="Group 21"/>
            <p:cNvGrpSpPr>
              <a:grpSpLocks/>
            </p:cNvGrpSpPr>
            <p:nvPr/>
          </p:nvGrpSpPr>
          <p:grpSpPr bwMode="auto">
            <a:xfrm>
              <a:off x="3733800" y="2819400"/>
              <a:ext cx="990600" cy="609600"/>
              <a:chOff x="3720193" y="2792186"/>
              <a:chExt cx="990600" cy="60960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719738" y="2791685"/>
                <a:ext cx="991512" cy="61056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1525" name="TextBox 20"/>
              <p:cNvSpPr txBox="1">
                <a:spLocks noChangeArrowheads="1"/>
              </p:cNvSpPr>
              <p:nvPr/>
            </p:nvSpPr>
            <p:spPr bwMode="auto">
              <a:xfrm>
                <a:off x="3921454" y="2942999"/>
                <a:ext cx="578554" cy="236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Objectives</a:t>
                </a:r>
              </a:p>
            </p:txBody>
          </p:sp>
        </p:grpSp>
        <p:sp>
          <p:nvSpPr>
            <p:cNvPr id="21517" name="TextBox 22"/>
            <p:cNvSpPr txBox="1">
              <a:spLocks noChangeArrowheads="1"/>
            </p:cNvSpPr>
            <p:nvPr/>
          </p:nvSpPr>
          <p:spPr bwMode="auto">
            <a:xfrm>
              <a:off x="2315426" y="4173538"/>
              <a:ext cx="474547" cy="236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Strategy</a:t>
              </a:r>
            </a:p>
          </p:txBody>
        </p:sp>
        <p:grpSp>
          <p:nvGrpSpPr>
            <p:cNvPr id="21518" name="Group 24"/>
            <p:cNvGrpSpPr>
              <a:grpSpLocks/>
            </p:cNvGrpSpPr>
            <p:nvPr/>
          </p:nvGrpSpPr>
          <p:grpSpPr bwMode="auto">
            <a:xfrm>
              <a:off x="3719513" y="4022725"/>
              <a:ext cx="990600" cy="609600"/>
              <a:chOff x="3720193" y="4022271"/>
              <a:chExt cx="990600" cy="60960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720548" y="4022521"/>
                <a:ext cx="990549" cy="6093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1523" name="TextBox 23"/>
              <p:cNvSpPr txBox="1">
                <a:spLocks noChangeArrowheads="1"/>
              </p:cNvSpPr>
              <p:nvPr/>
            </p:nvSpPr>
            <p:spPr bwMode="auto">
              <a:xfrm>
                <a:off x="4032168" y="4173183"/>
                <a:ext cx="366651" cy="236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Goals</a:t>
                </a:r>
              </a:p>
            </p:txBody>
          </p:sp>
        </p:grpSp>
        <p:grpSp>
          <p:nvGrpSpPr>
            <p:cNvPr id="21519" name="Group 26"/>
            <p:cNvGrpSpPr>
              <a:grpSpLocks/>
            </p:cNvGrpSpPr>
            <p:nvPr/>
          </p:nvGrpSpPr>
          <p:grpSpPr bwMode="auto">
            <a:xfrm>
              <a:off x="5410200" y="4022725"/>
              <a:ext cx="990600" cy="609600"/>
              <a:chOff x="5410200" y="4022271"/>
              <a:chExt cx="990600" cy="60960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410251" y="4022521"/>
                <a:ext cx="990549" cy="60935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1521" name="TextBox 25"/>
              <p:cNvSpPr txBox="1">
                <a:spLocks noChangeArrowheads="1"/>
              </p:cNvSpPr>
              <p:nvPr/>
            </p:nvSpPr>
            <p:spPr bwMode="auto">
              <a:xfrm>
                <a:off x="5641010" y="4173183"/>
                <a:ext cx="528981" cy="236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Programs</a:t>
                </a:r>
              </a:p>
            </p:txBody>
          </p:sp>
        </p:grpSp>
      </p:grp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6777038" y="6324600"/>
            <a:ext cx="1223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</a:t>
            </a:r>
            <a:fld id="{2B9CFF7F-50B6-458E-94B6-6B44BFA06A2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153400" y="6492875"/>
            <a:ext cx="7620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02-07</a:t>
            </a:r>
          </a:p>
        </p:txBody>
      </p:sp>
      <p:grpSp>
        <p:nvGrpSpPr>
          <p:cNvPr id="22530" name="Group 31"/>
          <p:cNvGrpSpPr>
            <a:grpSpLocks/>
          </p:cNvGrpSpPr>
          <p:nvPr/>
        </p:nvGrpSpPr>
        <p:grpSpPr bwMode="auto">
          <a:xfrm>
            <a:off x="0" y="228600"/>
            <a:ext cx="9013825" cy="6142038"/>
            <a:chOff x="33338" y="206375"/>
            <a:chExt cx="9013825" cy="6142038"/>
          </a:xfrm>
        </p:grpSpPr>
        <p:grpSp>
          <p:nvGrpSpPr>
            <p:cNvPr id="22533" name="Group 25"/>
            <p:cNvGrpSpPr>
              <a:grpSpLocks/>
            </p:cNvGrpSpPr>
            <p:nvPr/>
          </p:nvGrpSpPr>
          <p:grpSpPr bwMode="auto">
            <a:xfrm>
              <a:off x="3513138" y="206375"/>
              <a:ext cx="1989137" cy="1600200"/>
              <a:chOff x="3238499" y="685800"/>
              <a:chExt cx="1988806" cy="160020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238499" y="685800"/>
                <a:ext cx="1988807" cy="1600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556" name="TextBox 20"/>
              <p:cNvSpPr txBox="1">
                <a:spLocks noChangeArrowheads="1"/>
              </p:cNvSpPr>
              <p:nvPr/>
            </p:nvSpPr>
            <p:spPr bwMode="auto">
              <a:xfrm>
                <a:off x="3259133" y="1082675"/>
                <a:ext cx="1887223" cy="1155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“… the business of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supplying system 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components to a world-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wide nonresidential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air conditioner market.”</a:t>
                </a:r>
              </a:p>
            </p:txBody>
          </p:sp>
          <p:sp>
            <p:nvSpPr>
              <p:cNvPr id="22557" name="TextBox 21"/>
              <p:cNvSpPr txBox="1">
                <a:spLocks noChangeArrowheads="1"/>
              </p:cNvSpPr>
              <p:nvPr/>
            </p:nvSpPr>
            <p:spPr bwMode="auto">
              <a:xfrm>
                <a:off x="3851172" y="774700"/>
                <a:ext cx="77774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Mission</a:t>
                </a:r>
              </a:p>
            </p:txBody>
          </p:sp>
        </p:grpSp>
        <p:grpSp>
          <p:nvGrpSpPr>
            <p:cNvPr id="22534" name="Group 33"/>
            <p:cNvGrpSpPr>
              <a:grpSpLocks/>
            </p:cNvGrpSpPr>
            <p:nvPr/>
          </p:nvGrpSpPr>
          <p:grpSpPr bwMode="auto">
            <a:xfrm>
              <a:off x="3017838" y="2124075"/>
              <a:ext cx="2979737" cy="1381125"/>
              <a:chOff x="5638800" y="2123616"/>
              <a:chExt cx="2979406" cy="138158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5638800" y="2131557"/>
                <a:ext cx="2979407" cy="137364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553" name="Rectangle 31"/>
              <p:cNvSpPr>
                <a:spLocks noChangeArrowheads="1"/>
              </p:cNvSpPr>
              <p:nvPr/>
            </p:nvSpPr>
            <p:spPr bwMode="auto">
              <a:xfrm>
                <a:off x="6632464" y="2123616"/>
                <a:ext cx="984141" cy="3049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Objectives</a:t>
                </a:r>
              </a:p>
            </p:txBody>
          </p:sp>
          <p:sp>
            <p:nvSpPr>
              <p:cNvPr id="22554" name="TextBox 32"/>
              <p:cNvSpPr txBox="1">
                <a:spLocks noChangeArrowheads="1"/>
              </p:cNvSpPr>
              <p:nvPr/>
            </p:nvSpPr>
            <p:spPr bwMode="auto">
              <a:xfrm>
                <a:off x="5921344" y="2493626"/>
                <a:ext cx="2390509" cy="7304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900" indent="-342900">
                  <a:buFontTx/>
                  <a:buAutoNum type="alphaLcPeriod"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14.5% ROI</a:t>
                </a:r>
              </a:p>
              <a:p>
                <a:pPr marL="342900" indent="-342900">
                  <a:buFontTx/>
                  <a:buAutoNum type="alphaLcPeriod"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Non-decreasing dividends</a:t>
                </a:r>
              </a:p>
              <a:p>
                <a:pPr marL="342900" indent="-342900">
                  <a:buFontTx/>
                  <a:buAutoNum type="alphaLcPeriod"/>
                </a:pPr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Socially-conscious image</a:t>
                </a:r>
              </a:p>
            </p:txBody>
          </p:sp>
        </p:grpSp>
        <p:grpSp>
          <p:nvGrpSpPr>
            <p:cNvPr id="22535" name="Group 39"/>
            <p:cNvGrpSpPr>
              <a:grpSpLocks/>
            </p:cNvGrpSpPr>
            <p:nvPr/>
          </p:nvGrpSpPr>
          <p:grpSpPr bwMode="auto">
            <a:xfrm>
              <a:off x="33338" y="3986213"/>
              <a:ext cx="2732087" cy="2362200"/>
              <a:chOff x="6096000" y="1447800"/>
              <a:chExt cx="2732086" cy="236220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140450" y="1447800"/>
                <a:ext cx="2668587" cy="2362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550" name="TextBox 37"/>
              <p:cNvSpPr txBox="1">
                <a:spLocks noChangeArrowheads="1"/>
              </p:cNvSpPr>
              <p:nvPr/>
            </p:nvSpPr>
            <p:spPr bwMode="auto">
              <a:xfrm>
                <a:off x="7004050" y="1495425"/>
                <a:ext cx="935036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Strategies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096000" y="1814512"/>
                <a:ext cx="2732087" cy="179387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Tx/>
                  <a:buAutoNum type="alphaLcPeriod"/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Existing products in existing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       markets with image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       maintenance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Tx/>
                  <a:buAutoNum type="alphaLcPeriod" startAt="2"/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Existing products in new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       markets (foreign, restricted)</a:t>
                </a:r>
              </a:p>
              <a:p>
                <a:pPr marL="342900" indent="-342900" fontAlgn="auto">
                  <a:spcBef>
                    <a:spcPts val="0"/>
                  </a:spcBef>
                  <a:spcAft>
                    <a:spcPts val="0"/>
                  </a:spcAft>
                  <a:buFontTx/>
                  <a:buAutoNum type="alphaLcPeriod" startAt="3"/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New products in existing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       markets (significantly improve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        image)</a:t>
                </a:r>
              </a:p>
            </p:txBody>
          </p:sp>
        </p:grpSp>
        <p:grpSp>
          <p:nvGrpSpPr>
            <p:cNvPr id="22536" name="Group 42"/>
            <p:cNvGrpSpPr>
              <a:grpSpLocks/>
            </p:cNvGrpSpPr>
            <p:nvPr/>
          </p:nvGrpSpPr>
          <p:grpSpPr bwMode="auto">
            <a:xfrm>
              <a:off x="3173413" y="3986213"/>
              <a:ext cx="2667000" cy="2362200"/>
              <a:chOff x="169741" y="597530"/>
              <a:chExt cx="2667000" cy="2362200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169741" y="597530"/>
                <a:ext cx="2667000" cy="2362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547" name="TextBox 40"/>
              <p:cNvSpPr txBox="1">
                <a:spLocks noChangeArrowheads="1"/>
              </p:cNvSpPr>
              <p:nvPr/>
            </p:nvSpPr>
            <p:spPr bwMode="auto">
              <a:xfrm>
                <a:off x="1190504" y="683255"/>
                <a:ext cx="619125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Goals</a:t>
                </a:r>
              </a:p>
            </p:txBody>
          </p:sp>
          <p:sp>
            <p:nvSpPr>
              <p:cNvPr id="22548" name="TextBox 41"/>
              <p:cNvSpPr txBox="1">
                <a:spLocks noChangeArrowheads="1"/>
              </p:cNvSpPr>
              <p:nvPr/>
            </p:nvSpPr>
            <p:spPr bwMode="auto">
              <a:xfrm>
                <a:off x="206254" y="991230"/>
                <a:ext cx="2589212" cy="179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Year 1: 8% ROI, $1 dividend,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        maintain image, unit cost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        down 5%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Year 2: 9% ROI, $1 dividend,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        improve image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Year 3: 12% ROI, $1 dividend,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        improve image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Year 4: 14% ROI, $1.10 dividend</a:t>
                </a:r>
              </a:p>
            </p:txBody>
          </p:sp>
        </p:grpSp>
        <p:grpSp>
          <p:nvGrpSpPr>
            <p:cNvPr id="22537" name="Group 45"/>
            <p:cNvGrpSpPr>
              <a:grpSpLocks/>
            </p:cNvGrpSpPr>
            <p:nvPr/>
          </p:nvGrpSpPr>
          <p:grpSpPr bwMode="auto">
            <a:xfrm>
              <a:off x="6380163" y="3986213"/>
              <a:ext cx="2667000" cy="2362200"/>
              <a:chOff x="645729" y="3657600"/>
              <a:chExt cx="2667000" cy="23622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645729" y="3657600"/>
                <a:ext cx="2667000" cy="2362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22544" name="TextBox 43"/>
              <p:cNvSpPr txBox="1">
                <a:spLocks noChangeArrowheads="1"/>
              </p:cNvSpPr>
              <p:nvPr/>
            </p:nvSpPr>
            <p:spPr bwMode="auto">
              <a:xfrm>
                <a:off x="1509329" y="3736975"/>
                <a:ext cx="935038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b="1">
                    <a:latin typeface="Times New Roman" pitchFamily="18" charset="0"/>
                    <a:cs typeface="Times New Roman" pitchFamily="18" charset="0"/>
                  </a:rPr>
                  <a:t>Programs</a:t>
                </a:r>
              </a:p>
            </p:txBody>
          </p:sp>
          <p:sp>
            <p:nvSpPr>
              <p:cNvPr id="22545" name="TextBox 44"/>
              <p:cNvSpPr txBox="1">
                <a:spLocks noChangeArrowheads="1"/>
              </p:cNvSpPr>
              <p:nvPr/>
            </p:nvSpPr>
            <p:spPr bwMode="auto">
              <a:xfrm>
                <a:off x="680654" y="4071938"/>
                <a:ext cx="2573338" cy="179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1. Product Cost Improvement 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Program (PCIP)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2. Image Assessment Program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(IAP)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3. Product Redesign Program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(PRP)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4. Product Development Program</a:t>
                </a:r>
              </a:p>
              <a:p>
                <a:r>
                  <a:rPr lang="en-US" sz="1400">
                    <a:latin typeface="Times New Roman" pitchFamily="18" charset="0"/>
                    <a:cs typeface="Times New Roman" pitchFamily="18" charset="0"/>
                  </a:rPr>
                  <a:t>    (PDP)</a:t>
                </a:r>
              </a:p>
            </p:txBody>
          </p:sp>
        </p:grpSp>
        <p:cxnSp>
          <p:nvCxnSpPr>
            <p:cNvPr id="38" name="Straight Connector 37"/>
            <p:cNvCxnSpPr>
              <a:stCxn id="55" idx="2"/>
              <a:endCxn id="22553" idx="0"/>
            </p:cNvCxnSpPr>
            <p:nvPr/>
          </p:nvCxnSpPr>
          <p:spPr>
            <a:xfrm>
              <a:off x="4506913" y="1806575"/>
              <a:ext cx="0" cy="3175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411288" y="3733800"/>
              <a:ext cx="630237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52" idx="2"/>
              <a:endCxn id="46" idx="0"/>
            </p:cNvCxnSpPr>
            <p:nvPr/>
          </p:nvCxnSpPr>
          <p:spPr>
            <a:xfrm>
              <a:off x="4506913" y="3505200"/>
              <a:ext cx="0" cy="4810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endCxn id="43" idx="0"/>
            </p:cNvCxnSpPr>
            <p:nvPr/>
          </p:nvCxnSpPr>
          <p:spPr>
            <a:xfrm>
              <a:off x="7713663" y="3733800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49" idx="0"/>
            </p:cNvCxnSpPr>
            <p:nvPr/>
          </p:nvCxnSpPr>
          <p:spPr>
            <a:xfrm>
              <a:off x="1411288" y="3733800"/>
              <a:ext cx="0" cy="2524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1" name="Text Box 28"/>
          <p:cNvSpPr txBox="1">
            <a:spLocks noChangeArrowheads="1"/>
          </p:cNvSpPr>
          <p:nvPr/>
        </p:nvSpPr>
        <p:spPr bwMode="auto">
          <a:xfrm>
            <a:off x="457200" y="228600"/>
            <a:ext cx="2819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FIGURE 2.3  Illustrating Alignment Between Strategic Elements and Projects</a:t>
            </a:r>
            <a:r>
              <a:rPr lang="en-US"/>
              <a:t> </a:t>
            </a:r>
          </a:p>
        </p:txBody>
      </p:sp>
      <p:sp>
        <p:nvSpPr>
          <p:cNvPr id="22532" name="Slide Number Placeholder 1"/>
          <p:cNvSpPr txBox="1">
            <a:spLocks noGrp="1"/>
          </p:cNvSpPr>
          <p:nvPr/>
        </p:nvSpPr>
        <p:spPr bwMode="auto">
          <a:xfrm>
            <a:off x="0" y="6248400"/>
            <a:ext cx="5867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Stakeholder Management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686800" cy="144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Stakeholders are </a:t>
            </a:r>
            <a:r>
              <a:rPr lang="en-US" sz="2400" b="1" i="1" smtClean="0">
                <a:solidFill>
                  <a:srgbClr val="FF0000"/>
                </a:solidFill>
              </a:rPr>
              <a:t>all individuals or groups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who have an </a:t>
            </a:r>
            <a:r>
              <a:rPr lang="en-US" sz="2400" b="1" i="1" smtClean="0">
                <a:solidFill>
                  <a:srgbClr val="FF0000"/>
                </a:solidFill>
              </a:rPr>
              <a:t>active stake</a:t>
            </a:r>
            <a:r>
              <a:rPr lang="en-US" sz="2400" smtClean="0"/>
              <a:t> in the project and can potentially impact, either </a:t>
            </a:r>
            <a:r>
              <a:rPr lang="en-US" sz="2400" b="1" i="1" smtClean="0">
                <a:solidFill>
                  <a:srgbClr val="FF0000"/>
                </a:solidFill>
              </a:rPr>
              <a:t>positively or negatively</a:t>
            </a:r>
            <a:r>
              <a:rPr lang="en-US" sz="2400" smtClean="0"/>
              <a:t>, its development.  Sets of project stakeholders include: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04850" y="3048000"/>
            <a:ext cx="3563938" cy="3276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  <a:cs typeface="+mn-cs"/>
              </a:rPr>
              <a:t>Internal Stakeholders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Top management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Accountant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Other functional managers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Project team members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665663" y="3048000"/>
            <a:ext cx="3563937" cy="3276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  <a:cs typeface="+mn-cs"/>
              </a:rPr>
              <a:t>External Stakeholders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Clients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Competitors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Suppliers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Environmental, political, consumer, and other intervener groups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</a:t>
            </a:r>
            <a:fld id="{9D490CF6-C4A7-4900-B90C-76D9CE4D43E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95350"/>
          </a:xfrm>
        </p:spPr>
        <p:txBody>
          <a:bodyPr/>
          <a:lstStyle/>
          <a:p>
            <a:pPr eaLnBrk="1" hangingPunct="1"/>
            <a:r>
              <a:rPr lang="en-US" smtClean="0"/>
              <a:t>Project Stakeholder Relationships</a:t>
            </a:r>
          </a:p>
        </p:txBody>
      </p:sp>
      <p:pic>
        <p:nvPicPr>
          <p:cNvPr id="24578" name="Picture 3" descr="FG_02_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524000"/>
            <a:ext cx="688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7162800" y="6019800"/>
            <a:ext cx="122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2.4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02-0</a:t>
            </a:r>
            <a:fld id="{5C60FEB4-EE54-45C5-80F1-44F3027CA6A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1080</Words>
  <Application>Microsoft Office PowerPoint</Application>
  <PresentationFormat>On-screen Show (4:3)</PresentationFormat>
  <Paragraphs>287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13</vt:i4>
      </vt:variant>
      <vt:variant>
        <vt:lpstr>Slide Titles</vt:lpstr>
      </vt:variant>
      <vt:variant>
        <vt:i4>32</vt:i4>
      </vt:variant>
    </vt:vector>
  </HeadingPairs>
  <TitlesOfParts>
    <vt:vector size="50" baseType="lpstr">
      <vt:lpstr>Arial</vt:lpstr>
      <vt:lpstr>Calibri</vt:lpstr>
      <vt:lpstr>Constantia</vt:lpstr>
      <vt:lpstr>Wingdings 2</vt:lpstr>
      <vt:lpstr>Times New Roman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Slide 1</vt:lpstr>
      <vt:lpstr>Chapter 2 Learning Objectives</vt:lpstr>
      <vt:lpstr>Chapter 2 Learning Objectives</vt:lpstr>
      <vt:lpstr>Projects and Organizational Strategy</vt:lpstr>
      <vt:lpstr>Projects Reflect Strategy</vt:lpstr>
      <vt:lpstr>Relationship of Strategic Elements</vt:lpstr>
      <vt:lpstr>Slide 7</vt:lpstr>
      <vt:lpstr>Stakeholder Management</vt:lpstr>
      <vt:lpstr>Project Stakeholder Relationships</vt:lpstr>
      <vt:lpstr>Managing Stakeholders</vt:lpstr>
      <vt:lpstr>Project Stakeholder Management Cycle</vt:lpstr>
      <vt:lpstr>Organizational Structure</vt:lpstr>
      <vt:lpstr>Forms of Organization Structure</vt:lpstr>
      <vt:lpstr>Slide 14</vt:lpstr>
      <vt:lpstr>Functional Structures</vt:lpstr>
      <vt:lpstr>Slide 16</vt:lpstr>
      <vt:lpstr>Slide 17</vt:lpstr>
      <vt:lpstr>Project Structures</vt:lpstr>
      <vt:lpstr>Slide 19</vt:lpstr>
      <vt:lpstr>Matrix Structures</vt:lpstr>
      <vt:lpstr>Heavyweight Project Organizations</vt:lpstr>
      <vt:lpstr>Slide 22</vt:lpstr>
      <vt:lpstr>Project Management Offices</vt:lpstr>
      <vt:lpstr>Forms of PMOs</vt:lpstr>
      <vt:lpstr>PMO Control Tower</vt:lpstr>
      <vt:lpstr>Slide 26</vt:lpstr>
      <vt:lpstr>Organizational Culture</vt:lpstr>
      <vt:lpstr>Key Factors That Affect Culture Development</vt:lpstr>
      <vt:lpstr>Culture Affects Project Management </vt:lpstr>
      <vt:lpstr>Summary</vt:lpstr>
      <vt:lpstr>Summary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uhughgr</cp:lastModifiedBy>
  <cp:revision>21</cp:revision>
  <dcterms:created xsi:type="dcterms:W3CDTF">2011-11-20T13:38:58Z</dcterms:created>
  <dcterms:modified xsi:type="dcterms:W3CDTF">2012-09-20T15:03:13Z</dcterms:modified>
</cp:coreProperties>
</file>